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8" r:id="rId4"/>
    <p:sldId id="264" r:id="rId5"/>
    <p:sldId id="257" r:id="rId6"/>
    <p:sldId id="259" r:id="rId7"/>
    <p:sldId id="260" r:id="rId8"/>
    <p:sldId id="271" r:id="rId9"/>
    <p:sldId id="270" r:id="rId10"/>
    <p:sldId id="268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92" autoAdjust="0"/>
  </p:normalViewPr>
  <p:slideViewPr>
    <p:cSldViewPr>
      <p:cViewPr varScale="1">
        <p:scale>
          <a:sx n="93" d="100"/>
          <a:sy n="93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A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ABE1CE-D3AE-4D19-A16B-AB80AAAB0D48}" type="datetimeFigureOut">
              <a:rPr lang="en-US" smtClean="0"/>
              <a:pPr/>
              <a:t>9/2/2011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51C7F6-E93E-45A0-9F2B-7290D2EE091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</p:spPr>
        <p:txBody>
          <a:bodyPr>
            <a:normAutofit/>
          </a:bodyPr>
          <a:lstStyle/>
          <a:p>
            <a:pPr algn="ctr"/>
            <a:r>
              <a:rPr lang="en-AU" sz="3600" smtClean="0">
                <a:solidFill>
                  <a:schemeClr val="bg1"/>
                </a:solidFill>
                <a:latin typeface="AR CHRISTY" pitchFamily="2" charset="0"/>
              </a:rPr>
              <a:t>Increasing </a:t>
            </a:r>
            <a:r>
              <a:rPr lang="en-AU" sz="3600" dirty="0" smtClean="0">
                <a:solidFill>
                  <a:schemeClr val="bg1"/>
                </a:solidFill>
                <a:latin typeface="AR CHRISTY" pitchFamily="2" charset="0"/>
              </a:rPr>
              <a:t>the Influence of Disenfranchised People during Evaluations</a:t>
            </a:r>
            <a:endParaRPr lang="en-AU" dirty="0">
              <a:solidFill>
                <a:schemeClr val="bg1"/>
              </a:solidFill>
              <a:latin typeface="AR CHRISTY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653136"/>
            <a:ext cx="7016824" cy="1656184"/>
          </a:xfrm>
          <a:solidFill>
            <a:schemeClr val="tx1"/>
          </a:solidFill>
        </p:spPr>
        <p:txBody>
          <a:bodyPr>
            <a:normAutofit fontScale="62500" lnSpcReduction="20000"/>
          </a:bodyPr>
          <a:lstStyle/>
          <a:p>
            <a:pPr algn="ctr"/>
            <a:endParaRPr lang="en-A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AU" sz="3300" b="1" dirty="0" smtClean="0">
                <a:solidFill>
                  <a:schemeClr val="bg1"/>
                </a:solidFill>
              </a:rPr>
              <a:t>Liz Upham &amp; Miriam Martin</a:t>
            </a:r>
          </a:p>
          <a:p>
            <a:pPr algn="ctr"/>
            <a:endParaRPr lang="en-AU" b="1" dirty="0" smtClean="0">
              <a:solidFill>
                <a:schemeClr val="tx1"/>
              </a:solidFill>
            </a:endParaRPr>
          </a:p>
          <a:p>
            <a:pPr algn="r"/>
            <a:r>
              <a:rPr lang="en-AU" sz="3400" b="1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  <a:cs typeface="Aharoni" pitchFamily="2" charset="-79"/>
              </a:rPr>
              <a:t>Miriam Martin </a:t>
            </a:r>
          </a:p>
          <a:p>
            <a:pPr algn="r"/>
            <a:r>
              <a:rPr lang="en-AU" sz="3400" b="1" dirty="0" smtClean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  <a:cs typeface="Aharoni" pitchFamily="2" charset="-79"/>
              </a:rPr>
              <a:t>Consulting</a:t>
            </a:r>
          </a:p>
          <a:p>
            <a:pPr algn="ctr"/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661249"/>
            <a:ext cx="1974726" cy="592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AR CHRISTY" pitchFamily="2" charset="0"/>
              </a:rPr>
              <a:t>Case Study Template</a:t>
            </a:r>
            <a:endParaRPr lang="en-AU" dirty="0">
              <a:latin typeface="AR CHRISTY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28598" y="1600200"/>
          <a:ext cx="8337577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373"/>
                <a:gridCol w="1688551"/>
                <a:gridCol w="1688551"/>
                <a:gridCol w="1688551"/>
                <a:gridCol w="1688551"/>
              </a:tblGrid>
              <a:tr h="370840">
                <a:tc>
                  <a:txBody>
                    <a:bodyPr/>
                    <a:lstStyle/>
                    <a:p>
                      <a:endParaRPr lang="en-A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Case 1:</a:t>
                      </a:r>
                    </a:p>
                    <a:p>
                      <a:r>
                        <a:rPr lang="en-AU" dirty="0" smtClean="0"/>
                        <a:t>Most</a:t>
                      </a:r>
                      <a:r>
                        <a:rPr lang="en-AU" baseline="0" dirty="0" smtClean="0"/>
                        <a:t> Challenging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Case 2:</a:t>
                      </a:r>
                    </a:p>
                    <a:p>
                      <a:r>
                        <a:rPr lang="en-AU" dirty="0" smtClean="0"/>
                        <a:t>Most Positive Outcome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Case 3:</a:t>
                      </a:r>
                    </a:p>
                    <a:p>
                      <a:r>
                        <a:rPr lang="en-AU" dirty="0" smtClean="0"/>
                        <a:t>Most Negative</a:t>
                      </a:r>
                      <a:r>
                        <a:rPr lang="en-AU" baseline="0" dirty="0" smtClean="0"/>
                        <a:t> Outcome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Case 4:</a:t>
                      </a:r>
                    </a:p>
                    <a:p>
                      <a:r>
                        <a:rPr lang="en-AU" dirty="0" smtClean="0"/>
                        <a:t>‘Typical’ Client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Presenting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Factors</a:t>
                      </a:r>
                      <a:endParaRPr lang="en-A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A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Service </a:t>
                      </a:r>
                    </a:p>
                    <a:p>
                      <a:r>
                        <a:rPr kumimoji="0" lang="en-A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latin typeface="Arial" pitchFamily="34" charset="0"/>
                          <a:cs typeface="Arial" pitchFamily="34" charset="0"/>
                        </a:rPr>
                        <a:t>Referral Pathways</a:t>
                      </a:r>
                      <a:endParaRPr lang="en-A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latin typeface="Arial" pitchFamily="34" charset="0"/>
                          <a:cs typeface="Arial" pitchFamily="34" charset="0"/>
                        </a:rPr>
                        <a:t>Outcomes</a:t>
                      </a:r>
                      <a:endParaRPr lang="en-A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latin typeface="Arial" pitchFamily="34" charset="0"/>
                          <a:cs typeface="Arial" pitchFamily="34" charset="0"/>
                        </a:rPr>
                        <a:t>Client Feedback/</a:t>
                      </a:r>
                    </a:p>
                    <a:p>
                      <a:r>
                        <a:rPr lang="en-AU" sz="1600" b="1" dirty="0" smtClean="0">
                          <a:latin typeface="Arial" pitchFamily="34" charset="0"/>
                          <a:cs typeface="Arial" pitchFamily="34" charset="0"/>
                        </a:rPr>
                        <a:t>Response</a:t>
                      </a:r>
                      <a:endParaRPr lang="en-A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latin typeface="Arial" pitchFamily="34" charset="0"/>
                          <a:cs typeface="Arial" pitchFamily="34" charset="0"/>
                        </a:rPr>
                        <a:t>What would have improved</a:t>
                      </a:r>
                      <a:r>
                        <a:rPr lang="en-A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the outcome?</a:t>
                      </a:r>
                      <a:endParaRPr lang="en-A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AR CHRISTY" pitchFamily="2" charset="0"/>
              </a:rPr>
              <a:t>For further info:</a:t>
            </a:r>
            <a:endParaRPr lang="en-AU" b="1" dirty="0">
              <a:latin typeface="AR CHRISTY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4901" y="2420888"/>
            <a:ext cx="3886200" cy="3740678"/>
          </a:xfrm>
        </p:spPr>
        <p:txBody>
          <a:bodyPr>
            <a:normAutofit/>
          </a:bodyPr>
          <a:lstStyle/>
          <a:p>
            <a:r>
              <a:rPr lang="en-AU" sz="3200" dirty="0" smtClean="0"/>
              <a:t>Miriam Martin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mim123@bigblue.net.au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09600" y="2492895"/>
            <a:ext cx="3886200" cy="3668671"/>
          </a:xfrm>
        </p:spPr>
        <p:txBody>
          <a:bodyPr/>
          <a:lstStyle/>
          <a:p>
            <a:r>
              <a:rPr lang="en-AU" sz="3200" dirty="0" smtClean="0">
                <a:solidFill>
                  <a:schemeClr val="bg2">
                    <a:lumMod val="25000"/>
                  </a:schemeClr>
                </a:solidFill>
              </a:rPr>
              <a:t>Liz Upham</a:t>
            </a:r>
          </a:p>
          <a:p>
            <a:endParaRPr lang="en-AU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lizupham@bigpond.com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pjslack.com/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85728"/>
            <a:ext cx="4500594" cy="6144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AR CHRISTY" pitchFamily="2" charset="0"/>
              </a:rPr>
              <a:t>Recent Qualitative Evaluations</a:t>
            </a:r>
            <a:endParaRPr lang="en-AU" b="1" dirty="0">
              <a:latin typeface="AR CHRIST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Evaluation of Positive Futures – arts and cultural activities for disadvantaged young people</a:t>
            </a:r>
          </a:p>
          <a:p>
            <a:r>
              <a:rPr lang="en-AU" dirty="0" smtClean="0"/>
              <a:t>Evaluation of the AVSM strategy – indigenous,  homeless, abused, poly-drug use</a:t>
            </a:r>
          </a:p>
          <a:p>
            <a:r>
              <a:rPr lang="en-AU" dirty="0" smtClean="0"/>
              <a:t>Evaluation of change and review with disgruntled staff</a:t>
            </a:r>
          </a:p>
          <a:p>
            <a:r>
              <a:rPr lang="en-AU" dirty="0" smtClean="0"/>
              <a:t>Evaluation of older persons’ services</a:t>
            </a:r>
          </a:p>
          <a:p>
            <a:r>
              <a:rPr lang="en-AU" dirty="0" smtClean="0"/>
              <a:t>Evaluation of family intervention services</a:t>
            </a:r>
          </a:p>
          <a:p>
            <a:r>
              <a:rPr lang="en-AU" dirty="0" smtClean="0"/>
              <a:t>Evaluation of refugee strategies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328192"/>
          </a:xfrm>
        </p:spPr>
        <p:txBody>
          <a:bodyPr>
            <a:normAutofit fontScale="90000"/>
          </a:bodyPr>
          <a:lstStyle/>
          <a:p>
            <a:r>
              <a:rPr lang="en-AU" dirty="0" smtClean="0">
                <a:latin typeface="AR CHRISTY" pitchFamily="2" charset="0"/>
              </a:rPr>
              <a:t>Six Strategies </a:t>
            </a:r>
            <a:br>
              <a:rPr lang="en-AU" dirty="0" smtClean="0">
                <a:latin typeface="AR CHRISTY" pitchFamily="2" charset="0"/>
              </a:rPr>
            </a:br>
            <a:r>
              <a:rPr lang="en-AU" sz="2700" dirty="0" smtClean="0">
                <a:latin typeface="AR CHRISTY" pitchFamily="2" charset="0"/>
              </a:rPr>
              <a:t>for Exceeding Ethical Expectations with Vulnerable People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b="1" dirty="0">
              <a:latin typeface="AR CHRIST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r>
              <a:rPr lang="en-AU" dirty="0" smtClean="0"/>
              <a:t>Choosing Appropriate Research Methods</a:t>
            </a:r>
          </a:p>
          <a:p>
            <a:r>
              <a:rPr lang="en-AU" dirty="0" smtClean="0"/>
              <a:t>Building Relationships</a:t>
            </a:r>
          </a:p>
          <a:p>
            <a:r>
              <a:rPr lang="en-AU" dirty="0" smtClean="0"/>
              <a:t>Conveying Researcher subjectivity</a:t>
            </a:r>
          </a:p>
          <a:p>
            <a:r>
              <a:rPr lang="en-AU" dirty="0" smtClean="0"/>
              <a:t>Developing mutuality and flattening the power gradient</a:t>
            </a:r>
          </a:p>
          <a:p>
            <a:r>
              <a:rPr lang="en-AU" dirty="0" smtClean="0"/>
              <a:t>Considering language and representation</a:t>
            </a:r>
          </a:p>
          <a:p>
            <a:r>
              <a:rPr lang="en-AU" dirty="0" smtClean="0"/>
              <a:t>Planning Research as Intervention – enhancing/value-adding</a:t>
            </a:r>
          </a:p>
          <a:p>
            <a:pPr>
              <a:buNone/>
            </a:pPr>
            <a:r>
              <a:rPr lang="en-AU" sz="1050" dirty="0" smtClean="0"/>
              <a:t>Swartz S (2011) ‘</a:t>
            </a:r>
            <a:r>
              <a:rPr lang="en-AU" sz="1050" i="1" dirty="0" smtClean="0"/>
              <a:t>Going deep’ and ‘giving back’: strategies for exceeding ethical expectations when researching amongst vulnerable youth, </a:t>
            </a:r>
            <a:r>
              <a:rPr lang="en-AU" sz="1050" dirty="0" smtClean="0"/>
              <a:t>Qualitative Research 11:47, Sage Publications.</a:t>
            </a:r>
            <a:endParaRPr lang="en-AU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>
                <a:latin typeface="AR CHRISTY" pitchFamily="2" charset="0"/>
              </a:rPr>
              <a:t/>
            </a:r>
            <a:br>
              <a:rPr lang="en-AU" b="1" dirty="0" smtClean="0">
                <a:latin typeface="AR CHRISTY" pitchFamily="2" charset="0"/>
              </a:rPr>
            </a:br>
            <a:r>
              <a:rPr lang="en-AU" b="1" dirty="0" smtClean="0">
                <a:latin typeface="AR CHRISTY" pitchFamily="2" charset="0"/>
              </a:rPr>
              <a:t>Theoretical Approach</a:t>
            </a:r>
            <a:endParaRPr lang="en-AU" b="1" dirty="0">
              <a:latin typeface="AR CHRIST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25000" lnSpcReduction="20000"/>
          </a:bodyPr>
          <a:lstStyle/>
          <a:p>
            <a:r>
              <a:rPr lang="en-AU" sz="9600" dirty="0" smtClean="0"/>
              <a:t>Dialogical in approach - where the evaluator feeds back information received for further discussion, refinement and development of information and themes. </a:t>
            </a:r>
          </a:p>
          <a:p>
            <a:r>
              <a:rPr lang="en-AU" sz="9600" dirty="0" smtClean="0"/>
              <a:t>Continual feedback loop ensures that data is accurate and reflective of what stakeholders are saying, and that stakeholders were able to be involved in shaping the evaluation as it progresses. </a:t>
            </a:r>
          </a:p>
          <a:p>
            <a:r>
              <a:rPr lang="en-AU" sz="9600" dirty="0" smtClean="0"/>
              <a:t>This not only leads to higher quality data, but allows stakeholders to be genuinely involved in the evaluation process and outcomes</a:t>
            </a:r>
          </a:p>
          <a:p>
            <a:r>
              <a:rPr lang="en-AU" sz="9600" dirty="0" smtClean="0"/>
              <a:t>The trust of stakeholders and therefore their participation is maximized. Stakeholders are seen as partners in a process of ‘meaning making’. </a:t>
            </a:r>
          </a:p>
          <a:p>
            <a:r>
              <a:rPr lang="en-AU" sz="3500" dirty="0" smtClean="0"/>
              <a:t>Wong SM (2009) ‘Tales from the frontline: The experiences of early childhood practitioners working with an ‘embedded’ research team’, </a:t>
            </a:r>
            <a:r>
              <a:rPr lang="en-AU" sz="3500" i="1" dirty="0" smtClean="0"/>
              <a:t>Evaluation and Program Planning, vol 32, no 2, pp99-108. </a:t>
            </a:r>
          </a:p>
          <a:p>
            <a:r>
              <a:rPr lang="en-AU" sz="3500" dirty="0" smtClean="0"/>
              <a:t>3 </a:t>
            </a:r>
            <a:r>
              <a:rPr lang="en-AU" sz="3500" dirty="0" err="1" smtClean="0"/>
              <a:t>Pamphilon</a:t>
            </a:r>
            <a:r>
              <a:rPr lang="en-AU" sz="3500" dirty="0" smtClean="0"/>
              <a:t> B &amp; Hardy A (2006) ‘</a:t>
            </a:r>
            <a:r>
              <a:rPr lang="en-AU" sz="3500" i="1" dirty="0" smtClean="0"/>
              <a:t>Changes that Matter: A Participatory Approach to Monitoring and Evaluation in the Pacific’, Paper presented at the Australasian Evaluation Society Conference 2009. </a:t>
            </a:r>
            <a:r>
              <a:rPr lang="en-AU" sz="3500" dirty="0" smtClean="0"/>
              <a:t> 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latin typeface="AR CHRISTY" pitchFamily="2" charset="0"/>
              </a:rPr>
              <a:t>Key Factors to Consider:</a:t>
            </a:r>
            <a:endParaRPr lang="en-AU" b="1" dirty="0">
              <a:latin typeface="AR CHRIST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AU" sz="3100" dirty="0" smtClean="0"/>
              <a:t>In designing and selecting tools and processes:</a:t>
            </a:r>
          </a:p>
          <a:p>
            <a:pPr lvl="0"/>
            <a:r>
              <a:rPr lang="en-AU" sz="3100" dirty="0" smtClean="0"/>
              <a:t>Age, ethnicity, socio economic background</a:t>
            </a:r>
          </a:p>
          <a:p>
            <a:pPr lvl="0"/>
            <a:r>
              <a:rPr lang="en-AU" sz="3100" dirty="0" smtClean="0"/>
              <a:t>Vulnerability levels – how willing/able are they to speak to you</a:t>
            </a:r>
          </a:p>
          <a:p>
            <a:pPr lvl="0"/>
            <a:r>
              <a:rPr lang="en-AU" sz="3100" dirty="0" smtClean="0"/>
              <a:t>Confidentiality strategies</a:t>
            </a:r>
          </a:p>
          <a:p>
            <a:pPr lvl="0"/>
            <a:r>
              <a:rPr lang="en-AU" sz="3100" dirty="0" smtClean="0"/>
              <a:t>Environment – non-intimidating; their ‘territory’</a:t>
            </a:r>
          </a:p>
          <a:p>
            <a:pPr lvl="0"/>
            <a:r>
              <a:rPr lang="en-AU" sz="3100" dirty="0" smtClean="0"/>
              <a:t>A lead into their world (a trusted person introducing and explaining purpose)</a:t>
            </a:r>
          </a:p>
          <a:p>
            <a:pPr lvl="0"/>
            <a:r>
              <a:rPr lang="en-AU" sz="3100" dirty="0" smtClean="0"/>
              <a:t>Our image – how we come across</a:t>
            </a:r>
          </a:p>
          <a:p>
            <a:pPr lvl="0"/>
            <a:r>
              <a:rPr lang="en-AU" sz="3100" dirty="0" smtClean="0"/>
              <a:t>The importance of humour and setting a relaxed environment</a:t>
            </a:r>
          </a:p>
          <a:p>
            <a:pPr lvl="0"/>
            <a:r>
              <a:rPr lang="en-AU" sz="3100" dirty="0" smtClean="0"/>
              <a:t>Food !</a:t>
            </a:r>
          </a:p>
          <a:p>
            <a:pPr lvl="0"/>
            <a:r>
              <a:rPr lang="en-AU" sz="3100" dirty="0" smtClean="0"/>
              <a:t>Rewards – vouchers, kids stuff, food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AR CHRISTY" pitchFamily="2" charset="0"/>
              </a:rPr>
              <a:t>Some Tried &amp; True Tools:</a:t>
            </a:r>
            <a:endParaRPr lang="en-AU" b="1" dirty="0">
              <a:latin typeface="AR CHRISTY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World Cafe</a:t>
            </a:r>
          </a:p>
          <a:p>
            <a:r>
              <a:rPr lang="en-AU" sz="4000" dirty="0" smtClean="0"/>
              <a:t>Dot Process</a:t>
            </a:r>
          </a:p>
          <a:p>
            <a:r>
              <a:rPr lang="en-AU" sz="4000" dirty="0" smtClean="0"/>
              <a:t>Bicultural Researchers</a:t>
            </a:r>
          </a:p>
          <a:p>
            <a:r>
              <a:rPr lang="en-AU" sz="4000" dirty="0" smtClean="0"/>
              <a:t>Creative Confidentiality</a:t>
            </a:r>
          </a:p>
          <a:p>
            <a:r>
              <a:rPr lang="en-AU" sz="4000" dirty="0" smtClean="0"/>
              <a:t>Selected Case Studies</a:t>
            </a:r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AR CHRISTY" pitchFamily="2" charset="0"/>
              </a:rPr>
              <a:t>World Cafe</a:t>
            </a:r>
            <a:endParaRPr lang="en-AU" dirty="0">
              <a:latin typeface="AR CHRISTY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AU" sz="4000" dirty="0" smtClean="0">
                <a:latin typeface="AR CHRISTY" pitchFamily="2" charset="0"/>
              </a:rPr>
              <a:t>Menu: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Is Shane Warne’s makeover an improvement or not?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Why or why not?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Is he still an Australian icon?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AR CHRISTY" pitchFamily="2" charset="0"/>
              </a:rPr>
              <a:t>Dot Process</a:t>
            </a:r>
            <a:endParaRPr lang="en-AU" dirty="0">
              <a:latin typeface="AR CHRISTY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67744" y="1556792"/>
          <a:ext cx="5976664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2"/>
                <a:gridCol w="2988332"/>
              </a:tblGrid>
              <a:tr h="223224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Flowchart: Preparation 3"/>
          <p:cNvSpPr/>
          <p:nvPr/>
        </p:nvSpPr>
        <p:spPr>
          <a:xfrm>
            <a:off x="3491880" y="1988840"/>
            <a:ext cx="216024" cy="144016"/>
          </a:xfrm>
          <a:prstGeom prst="flowChartPrepara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lowchart: Preparation 4"/>
          <p:cNvSpPr/>
          <p:nvPr/>
        </p:nvSpPr>
        <p:spPr>
          <a:xfrm>
            <a:off x="3563888" y="2492896"/>
            <a:ext cx="216024" cy="144016"/>
          </a:xfrm>
          <a:prstGeom prst="flowChartPreparat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lowchart: Preparation 5"/>
          <p:cNvSpPr/>
          <p:nvPr/>
        </p:nvSpPr>
        <p:spPr>
          <a:xfrm>
            <a:off x="4355976" y="2060848"/>
            <a:ext cx="216024" cy="144016"/>
          </a:xfrm>
          <a:prstGeom prst="flowChartPreparat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owchart: Preparation 6"/>
          <p:cNvSpPr/>
          <p:nvPr/>
        </p:nvSpPr>
        <p:spPr>
          <a:xfrm>
            <a:off x="3491880" y="4509120"/>
            <a:ext cx="216024" cy="144016"/>
          </a:xfrm>
          <a:prstGeom prst="flowChartPrepar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owchart: Preparation 7"/>
          <p:cNvSpPr/>
          <p:nvPr/>
        </p:nvSpPr>
        <p:spPr>
          <a:xfrm>
            <a:off x="6228184" y="4149080"/>
            <a:ext cx="216024" cy="144016"/>
          </a:xfrm>
          <a:prstGeom prst="flowChartPrepara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Preparation 8"/>
          <p:cNvSpPr/>
          <p:nvPr/>
        </p:nvSpPr>
        <p:spPr>
          <a:xfrm>
            <a:off x="5868144" y="2204864"/>
            <a:ext cx="216024" cy="144016"/>
          </a:xfrm>
          <a:prstGeom prst="flowChartPrepara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lowchart: Preparation 9"/>
          <p:cNvSpPr/>
          <p:nvPr/>
        </p:nvSpPr>
        <p:spPr>
          <a:xfrm>
            <a:off x="6012160" y="4653136"/>
            <a:ext cx="216024" cy="144016"/>
          </a:xfrm>
          <a:prstGeom prst="flowChartPreparat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lowchart: Preparation 10"/>
          <p:cNvSpPr/>
          <p:nvPr/>
        </p:nvSpPr>
        <p:spPr>
          <a:xfrm>
            <a:off x="4211960" y="4293096"/>
            <a:ext cx="216024" cy="144016"/>
          </a:xfrm>
          <a:prstGeom prst="flowChartPreparat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lowchart: Preparation 11"/>
          <p:cNvSpPr/>
          <p:nvPr/>
        </p:nvSpPr>
        <p:spPr>
          <a:xfrm>
            <a:off x="5940152" y="2708920"/>
            <a:ext cx="216024" cy="144016"/>
          </a:xfrm>
          <a:prstGeom prst="flowChartPrepar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286</TotalTime>
  <Words>484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Increasing the Influence of Disenfranchised People during Evaluations</vt:lpstr>
      <vt:lpstr>Slide 2</vt:lpstr>
      <vt:lpstr>Recent Qualitative Evaluations</vt:lpstr>
      <vt:lpstr>Six Strategies  for Exceeding Ethical Expectations with Vulnerable People </vt:lpstr>
      <vt:lpstr> Theoretical Approach</vt:lpstr>
      <vt:lpstr>Key Factors to Consider:</vt:lpstr>
      <vt:lpstr>Some Tried &amp; True Tools:</vt:lpstr>
      <vt:lpstr>World Cafe</vt:lpstr>
      <vt:lpstr>Dot Process</vt:lpstr>
      <vt:lpstr>Case Study Template</vt:lpstr>
      <vt:lpstr>For further info: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‘Addressing Volatile Substance Misuse Initiative’: Client Outcomes Project</dc:title>
  <dc:creator>Liz</dc:creator>
  <cp:lastModifiedBy>system administrator</cp:lastModifiedBy>
  <cp:revision>33</cp:revision>
  <dcterms:created xsi:type="dcterms:W3CDTF">2010-04-16T00:17:53Z</dcterms:created>
  <dcterms:modified xsi:type="dcterms:W3CDTF">2011-09-02T00:24:51Z</dcterms:modified>
</cp:coreProperties>
</file>